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ls" ContentType="application/vnd.ms-exce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3E3"/>
    <a:srgbClr val="FF644E"/>
    <a:srgbClr val="42BBC6"/>
    <a:srgbClr val="00CC66"/>
    <a:srgbClr val="90E898"/>
    <a:srgbClr val="7FE9A2"/>
    <a:srgbClr val="73D7AF"/>
    <a:srgbClr val="BFBFBF"/>
    <a:srgbClr val="A6A6A6"/>
    <a:srgbClr val="3DC7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2" autoAdjust="0"/>
    <p:restoredTop sz="93849" autoAdjust="0"/>
  </p:normalViewPr>
  <p:slideViewPr>
    <p:cSldViewPr>
      <p:cViewPr varScale="1">
        <p:scale>
          <a:sx n="59" d="100"/>
          <a:sy n="59" d="100"/>
        </p:scale>
        <p:origin x="1164" y="52"/>
      </p:cViewPr>
      <p:guideLst>
        <p:guide orient="horz" pos="2880"/>
        <p:guide pos="216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130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B1D62-1355-4E1F-97A6-0BC46261955B}" type="datetimeFigureOut">
              <a:rPr lang="zh-TW" altLang="en-US" smtClean="0"/>
              <a:t>2026/3/6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D7E0F7-C692-48AE-89B1-F8D4F24BD52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190539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A30E9-F066-4851-A267-233E7D6885DC}" type="datetimeFigureOut">
              <a:rPr lang="zh-TW" altLang="en-US" smtClean="0"/>
              <a:t>2026/3/6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E019E-A55B-46F8-A1CA-DB45DB41E11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24832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EE019E-A55B-46F8-A1CA-DB45DB41E11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6659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661670" cy="6858000"/>
          </a:xfrm>
          <a:custGeom>
            <a:avLst/>
            <a:gdLst/>
            <a:ahLst/>
            <a:cxnLst/>
            <a:rect l="l" t="t" r="r" b="b"/>
            <a:pathLst>
              <a:path w="661670" h="6858000">
                <a:moveTo>
                  <a:pt x="661416" y="0"/>
                </a:moveTo>
                <a:lnTo>
                  <a:pt x="0" y="0"/>
                </a:lnTo>
                <a:lnTo>
                  <a:pt x="0" y="6858000"/>
                </a:lnTo>
                <a:lnTo>
                  <a:pt x="661416" y="6858000"/>
                </a:lnTo>
                <a:lnTo>
                  <a:pt x="661416" y="0"/>
                </a:lnTo>
                <a:close/>
              </a:path>
            </a:pathLst>
          </a:custGeom>
          <a:solidFill>
            <a:srgbClr val="EBE25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1416" y="0"/>
            <a:ext cx="4568952" cy="6857997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661416" y="0"/>
            <a:ext cx="4561840" cy="6858000"/>
          </a:xfrm>
          <a:custGeom>
            <a:avLst/>
            <a:gdLst/>
            <a:ahLst/>
            <a:cxnLst/>
            <a:rect l="l" t="t" r="r" b="b"/>
            <a:pathLst>
              <a:path w="4561840" h="6858000">
                <a:moveTo>
                  <a:pt x="4561332" y="0"/>
                </a:moveTo>
                <a:lnTo>
                  <a:pt x="0" y="0"/>
                </a:lnTo>
                <a:lnTo>
                  <a:pt x="0" y="6858000"/>
                </a:lnTo>
                <a:lnTo>
                  <a:pt x="4561332" y="6858000"/>
                </a:lnTo>
                <a:lnTo>
                  <a:pt x="4561332" y="0"/>
                </a:lnTo>
                <a:close/>
              </a:path>
            </a:pathLst>
          </a:custGeom>
          <a:solidFill>
            <a:srgbClr val="000000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86583" y="5611367"/>
            <a:ext cx="1118616" cy="111861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251063" y="1827657"/>
            <a:ext cx="584834" cy="10312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 u="sng">
                <a:solidFill>
                  <a:srgbClr val="404040"/>
                </a:solidFill>
                <a:latin typeface="微軟正黑體 Light"/>
                <a:cs typeface="微軟正黑體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637778" y="6386296"/>
            <a:ext cx="2919095" cy="228600"/>
          </a:xfrm>
          <a:prstGeom prst="rect">
            <a:avLst/>
          </a:prstGeom>
        </p:spPr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sz="1100" spc="-10" dirty="0"/>
              <a:t>Administration</a:t>
            </a:r>
            <a:r>
              <a:rPr sz="1100" spc="-45" dirty="0"/>
              <a:t> </a:t>
            </a:r>
            <a:r>
              <a:rPr sz="1100" dirty="0"/>
              <a:t>for</a:t>
            </a:r>
            <a:r>
              <a:rPr sz="1100" spc="-15" dirty="0"/>
              <a:t> </a:t>
            </a:r>
            <a:r>
              <a:rPr sz="1100" dirty="0"/>
              <a:t>Digital</a:t>
            </a:r>
            <a:r>
              <a:rPr sz="1100" spc="-30" dirty="0"/>
              <a:t> </a:t>
            </a:r>
            <a:r>
              <a:rPr sz="1100" dirty="0"/>
              <a:t>Industries,</a:t>
            </a:r>
            <a:r>
              <a:rPr sz="1100" spc="-25" dirty="0"/>
              <a:t> </a:t>
            </a:r>
            <a:r>
              <a:rPr sz="1100" spc="-20" dirty="0"/>
              <a:t>moda</a:t>
            </a:r>
            <a:endParaRPr sz="110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584440" y="6386296"/>
            <a:ext cx="879475" cy="228600"/>
          </a:xfrm>
          <a:prstGeom prst="rect">
            <a:avLst/>
          </a:prstGeom>
        </p:spPr>
        <p:txBody>
          <a:bodyPr lIns="0" tIns="0" rIns="0" bIns="0"/>
          <a:lstStyle>
            <a:lvl1pPr>
              <a:defRPr sz="1200" b="0" i="1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lang="zh-TW" altLang="en-US" spc="130"/>
              <a:t>數位產業署</a:t>
            </a:r>
            <a:endParaRPr spc="130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5E5E5E"/>
                </a:solidFill>
                <a:latin typeface="微軟正黑體"/>
                <a:cs typeface="微軟正黑體"/>
              </a:defRPr>
            </a:lvl1pPr>
          </a:lstStyle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b="0" dirty="0">
                <a:latin typeface="微軟正黑體 Light"/>
                <a:cs typeface="微軟正黑體 Light"/>
              </a:rPr>
              <a:t>‹#›</a:t>
            </a:fld>
            <a:endParaRPr b="0" dirty="0">
              <a:latin typeface="微軟正黑體 Light"/>
              <a:cs typeface="微軟正黑體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3000" y="253999"/>
            <a:ext cx="10413873" cy="635000"/>
          </a:xfrm>
        </p:spPr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9695" y="1295400"/>
            <a:ext cx="10957178" cy="430887"/>
          </a:xfrm>
        </p:spPr>
        <p:txBody>
          <a:bodyPr lIns="0" tIns="0" rIns="0" bIns="0"/>
          <a:lstStyle>
            <a:lvl1pPr>
              <a:defRPr sz="2800" b="0" i="0" u="sng">
                <a:solidFill>
                  <a:srgbClr val="40404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637778" y="6386296"/>
            <a:ext cx="2919095" cy="228600"/>
          </a:xfrm>
          <a:prstGeom prst="rect">
            <a:avLst/>
          </a:prstGeom>
        </p:spPr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sz="1100" spc="-10" dirty="0"/>
              <a:t>Administration</a:t>
            </a:r>
            <a:r>
              <a:rPr sz="1100" spc="-45" dirty="0"/>
              <a:t> </a:t>
            </a:r>
            <a:r>
              <a:rPr sz="1100" dirty="0"/>
              <a:t>for</a:t>
            </a:r>
            <a:r>
              <a:rPr sz="1100" spc="-15" dirty="0"/>
              <a:t> </a:t>
            </a:r>
            <a:r>
              <a:rPr sz="1100" dirty="0"/>
              <a:t>Digital</a:t>
            </a:r>
            <a:r>
              <a:rPr sz="1100" spc="-30" dirty="0"/>
              <a:t> </a:t>
            </a:r>
            <a:r>
              <a:rPr sz="1100" dirty="0"/>
              <a:t>Industries,</a:t>
            </a:r>
            <a:r>
              <a:rPr sz="1100" spc="-25" dirty="0"/>
              <a:t> </a:t>
            </a:r>
            <a:r>
              <a:rPr sz="1100" spc="-20" dirty="0"/>
              <a:t>moda</a:t>
            </a:r>
            <a:endParaRPr sz="110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584440" y="6386296"/>
            <a:ext cx="879475" cy="228600"/>
          </a:xfrm>
          <a:prstGeom prst="rect">
            <a:avLst/>
          </a:prstGeom>
        </p:spPr>
        <p:txBody>
          <a:bodyPr lIns="0" tIns="0" rIns="0" bIns="0"/>
          <a:lstStyle>
            <a:lvl1pPr>
              <a:defRPr sz="1200" b="0" i="1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lang="zh-TW" altLang="en-US" spc="130"/>
              <a:t>數位產業署</a:t>
            </a:r>
            <a:endParaRPr spc="130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5E5E5E"/>
                </a:solidFill>
                <a:latin typeface="微軟正黑體"/>
                <a:cs typeface="微軟正黑體"/>
              </a:defRPr>
            </a:lvl1pPr>
          </a:lstStyle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b="0" dirty="0">
                <a:latin typeface="微軟正黑體 Light"/>
                <a:cs typeface="微軟正黑體 Light"/>
              </a:rPr>
              <a:t>‹#›</a:t>
            </a:fld>
            <a:endParaRPr b="0" dirty="0">
              <a:latin typeface="微軟正黑體 Light"/>
              <a:cs typeface="微軟正黑體 Ligh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8637778" y="6386296"/>
            <a:ext cx="2919095" cy="228600"/>
          </a:xfrm>
          <a:prstGeom prst="rect">
            <a:avLst/>
          </a:prstGeom>
        </p:spPr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sz="1100" spc="-10" dirty="0"/>
              <a:t>Administration</a:t>
            </a:r>
            <a:r>
              <a:rPr sz="1100" spc="-45" dirty="0"/>
              <a:t> </a:t>
            </a:r>
            <a:r>
              <a:rPr sz="1100" dirty="0"/>
              <a:t>for</a:t>
            </a:r>
            <a:r>
              <a:rPr sz="1100" spc="-15" dirty="0"/>
              <a:t> </a:t>
            </a:r>
            <a:r>
              <a:rPr sz="1100" dirty="0"/>
              <a:t>Digital</a:t>
            </a:r>
            <a:r>
              <a:rPr sz="1100" spc="-30" dirty="0"/>
              <a:t> </a:t>
            </a:r>
            <a:r>
              <a:rPr sz="1100" dirty="0"/>
              <a:t>Industries,</a:t>
            </a:r>
            <a:r>
              <a:rPr sz="1100" spc="-25" dirty="0"/>
              <a:t> </a:t>
            </a:r>
            <a:r>
              <a:rPr sz="1100" spc="-20" dirty="0"/>
              <a:t>moda</a:t>
            </a:r>
            <a:endParaRPr sz="110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7584440" y="6386296"/>
            <a:ext cx="879475" cy="228600"/>
          </a:xfrm>
          <a:prstGeom prst="rect">
            <a:avLst/>
          </a:prstGeom>
        </p:spPr>
        <p:txBody>
          <a:bodyPr lIns="0" tIns="0" rIns="0" bIns="0"/>
          <a:lstStyle>
            <a:lvl1pPr>
              <a:defRPr sz="1200" b="0" i="1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lang="zh-TW" altLang="en-US" spc="130"/>
              <a:t>數位產業署</a:t>
            </a:r>
            <a:endParaRPr spc="130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5E5E5E"/>
                </a:solidFill>
                <a:latin typeface="微軟正黑體"/>
                <a:cs typeface="微軟正黑體"/>
              </a:defRPr>
            </a:lvl1pPr>
          </a:lstStyle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b="0" dirty="0">
                <a:latin typeface="微軟正黑體 Light"/>
                <a:cs typeface="微軟正黑體 Light"/>
              </a:rPr>
              <a:t>‹#›</a:t>
            </a:fld>
            <a:endParaRPr b="0" dirty="0">
              <a:latin typeface="微軟正黑體 Light"/>
              <a:cs typeface="微軟正黑體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3000" y="253999"/>
            <a:ext cx="10413873" cy="635000"/>
          </a:xfrm>
        </p:spPr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5E5E5E"/>
                </a:solidFill>
                <a:latin typeface="微軟正黑體"/>
                <a:cs typeface="微軟正黑體"/>
              </a:defRPr>
            </a:lvl1pPr>
          </a:lstStyle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b="0" dirty="0">
                <a:latin typeface="微軟正黑體 Light"/>
                <a:cs typeface="微軟正黑體 Light"/>
              </a:rPr>
              <a:t>‹#›</a:t>
            </a:fld>
            <a:endParaRPr b="0" dirty="0">
              <a:latin typeface="微軟正黑體 Light"/>
              <a:cs typeface="微軟正黑體 Light"/>
            </a:endParaRPr>
          </a:p>
        </p:txBody>
      </p:sp>
      <p:sp>
        <p:nvSpPr>
          <p:cNvPr id="6" name="Holder 4"/>
          <p:cNvSpPr>
            <a:spLocks noGrp="1"/>
          </p:cNvSpPr>
          <p:nvPr>
            <p:ph type="ftr" sz="quarter" idx="5"/>
          </p:nvPr>
        </p:nvSpPr>
        <p:spPr>
          <a:xfrm>
            <a:off x="8637778" y="6386296"/>
            <a:ext cx="2919095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sz="1100" spc="-10" dirty="0"/>
              <a:t>Administration</a:t>
            </a:r>
            <a:r>
              <a:rPr sz="1100" spc="-45" dirty="0"/>
              <a:t> </a:t>
            </a:r>
            <a:r>
              <a:rPr sz="1100" dirty="0"/>
              <a:t>for</a:t>
            </a:r>
            <a:r>
              <a:rPr sz="1100" spc="-15" dirty="0"/>
              <a:t> </a:t>
            </a:r>
            <a:r>
              <a:rPr sz="1100" dirty="0"/>
              <a:t>Digital</a:t>
            </a:r>
            <a:r>
              <a:rPr sz="1100" spc="-30" dirty="0"/>
              <a:t> </a:t>
            </a:r>
            <a:r>
              <a:rPr sz="1100" dirty="0"/>
              <a:t>Industries,</a:t>
            </a:r>
            <a:r>
              <a:rPr sz="1100" spc="-25" dirty="0"/>
              <a:t> </a:t>
            </a:r>
            <a:r>
              <a:rPr sz="1100" spc="-20" dirty="0"/>
              <a:t>moda</a:t>
            </a:r>
            <a:endParaRPr sz="1100" dirty="0"/>
          </a:p>
        </p:txBody>
      </p:sp>
      <p:sp>
        <p:nvSpPr>
          <p:cNvPr id="7" name="Holder 5"/>
          <p:cNvSpPr>
            <a:spLocks noGrp="1"/>
          </p:cNvSpPr>
          <p:nvPr>
            <p:ph type="dt" sz="half" idx="6"/>
          </p:nvPr>
        </p:nvSpPr>
        <p:spPr>
          <a:xfrm>
            <a:off x="7584440" y="6386296"/>
            <a:ext cx="879475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1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lang="zh-TW" altLang="en-US" spc="130"/>
              <a:t>數位產業署</a:t>
            </a:r>
            <a:endParaRPr spc="13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5E5E5E"/>
                </a:solidFill>
                <a:latin typeface="微軟正黑體"/>
                <a:cs typeface="微軟正黑體"/>
              </a:defRPr>
            </a:lvl1pPr>
          </a:lstStyle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b="0" dirty="0">
                <a:latin typeface="微軟正黑體 Light"/>
                <a:cs typeface="微軟正黑體 Light"/>
              </a:rPr>
              <a:t>‹#›</a:t>
            </a:fld>
            <a:endParaRPr b="0" dirty="0">
              <a:latin typeface="微軟正黑體 Light"/>
              <a:cs typeface="微軟正黑體 Light"/>
            </a:endParaRPr>
          </a:p>
        </p:txBody>
      </p:sp>
      <p:sp>
        <p:nvSpPr>
          <p:cNvPr id="5" name="Holder 4"/>
          <p:cNvSpPr>
            <a:spLocks noGrp="1"/>
          </p:cNvSpPr>
          <p:nvPr>
            <p:ph type="ftr" sz="quarter" idx="5"/>
          </p:nvPr>
        </p:nvSpPr>
        <p:spPr>
          <a:xfrm>
            <a:off x="8637778" y="6386296"/>
            <a:ext cx="2919095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sz="1100" spc="-10" dirty="0"/>
              <a:t>Administration</a:t>
            </a:r>
            <a:r>
              <a:rPr sz="1100" spc="-45" dirty="0"/>
              <a:t> </a:t>
            </a:r>
            <a:r>
              <a:rPr sz="1100" dirty="0"/>
              <a:t>for</a:t>
            </a:r>
            <a:r>
              <a:rPr sz="1100" spc="-15" dirty="0"/>
              <a:t> </a:t>
            </a:r>
            <a:r>
              <a:rPr sz="1100" dirty="0"/>
              <a:t>Digital</a:t>
            </a:r>
            <a:r>
              <a:rPr sz="1100" spc="-30" dirty="0"/>
              <a:t> </a:t>
            </a:r>
            <a:r>
              <a:rPr sz="1100" dirty="0"/>
              <a:t>Industries,</a:t>
            </a:r>
            <a:r>
              <a:rPr sz="1100" spc="-25" dirty="0"/>
              <a:t> </a:t>
            </a:r>
            <a:r>
              <a:rPr sz="1100" spc="-20" dirty="0"/>
              <a:t>moda</a:t>
            </a:r>
            <a:endParaRPr sz="1100" dirty="0"/>
          </a:p>
        </p:txBody>
      </p:sp>
      <p:sp>
        <p:nvSpPr>
          <p:cNvPr id="6" name="Holder 5"/>
          <p:cNvSpPr>
            <a:spLocks noGrp="1"/>
          </p:cNvSpPr>
          <p:nvPr>
            <p:ph type="dt" sz="half" idx="6"/>
          </p:nvPr>
        </p:nvSpPr>
        <p:spPr>
          <a:xfrm>
            <a:off x="7584440" y="6386296"/>
            <a:ext cx="879475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1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lang="zh-TW" altLang="en-US" spc="130"/>
              <a:t>數位產業署</a:t>
            </a:r>
            <a:endParaRPr spc="13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572262" y="6325361"/>
            <a:ext cx="11049000" cy="0"/>
          </a:xfrm>
          <a:custGeom>
            <a:avLst/>
            <a:gdLst/>
            <a:ahLst/>
            <a:cxnLst/>
            <a:rect l="l" t="t" r="r" b="b"/>
            <a:pathLst>
              <a:path w="11049000">
                <a:moveTo>
                  <a:pt x="0" y="0"/>
                </a:moveTo>
                <a:lnTo>
                  <a:pt x="11049000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3000" y="253999"/>
            <a:ext cx="10413873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72262" y="1314514"/>
            <a:ext cx="1098461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 u="sng">
                <a:solidFill>
                  <a:srgbClr val="404040"/>
                </a:solidFill>
                <a:latin typeface="微軟正黑體 Light"/>
                <a:cs typeface="微軟正黑體 Light"/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50929" y="6468920"/>
            <a:ext cx="321182" cy="279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5E5E5E"/>
                </a:solidFill>
                <a:latin typeface="微軟正黑體"/>
                <a:cs typeface="微軟正黑體"/>
              </a:defRPr>
            </a:lvl1pPr>
          </a:lstStyle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b="0" dirty="0">
                <a:latin typeface="微軟正黑體 Light"/>
                <a:cs typeface="微軟正黑體 Light"/>
              </a:rPr>
              <a:t>‹#›</a:t>
            </a:fld>
            <a:endParaRPr b="0" dirty="0">
              <a:latin typeface="微軟正黑體 Light"/>
              <a:cs typeface="微軟正黑體 Light"/>
            </a:endParaRP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" t="4651" r="3876" b="5426"/>
          <a:stretch/>
        </p:blipFill>
        <p:spPr>
          <a:xfrm>
            <a:off x="2912" y="59025"/>
            <a:ext cx="1017917" cy="1000665"/>
          </a:xfrm>
          <a:prstGeom prst="rect">
            <a:avLst/>
          </a:prstGeom>
        </p:spPr>
      </p:pic>
      <p:sp>
        <p:nvSpPr>
          <p:cNvPr id="18" name="Holder 4"/>
          <p:cNvSpPr>
            <a:spLocks noGrp="1"/>
          </p:cNvSpPr>
          <p:nvPr>
            <p:ph type="ftr" sz="quarter" idx="3"/>
          </p:nvPr>
        </p:nvSpPr>
        <p:spPr>
          <a:xfrm>
            <a:off x="8637778" y="6386296"/>
            <a:ext cx="2919095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sz="1100" spc="-10" dirty="0"/>
              <a:t>Administration</a:t>
            </a:r>
            <a:r>
              <a:rPr sz="1100" spc="-45" dirty="0"/>
              <a:t> </a:t>
            </a:r>
            <a:r>
              <a:rPr sz="1100" dirty="0"/>
              <a:t>for</a:t>
            </a:r>
            <a:r>
              <a:rPr sz="1100" spc="-15" dirty="0"/>
              <a:t> </a:t>
            </a:r>
            <a:r>
              <a:rPr sz="1100" dirty="0"/>
              <a:t>Digital</a:t>
            </a:r>
            <a:r>
              <a:rPr sz="1100" spc="-30" dirty="0"/>
              <a:t> </a:t>
            </a:r>
            <a:r>
              <a:rPr sz="1100" dirty="0"/>
              <a:t>Industries,</a:t>
            </a:r>
            <a:r>
              <a:rPr sz="1100" spc="-25" dirty="0"/>
              <a:t> </a:t>
            </a:r>
            <a:r>
              <a:rPr sz="1100" spc="-20" dirty="0"/>
              <a:t>moda</a:t>
            </a:r>
            <a:endParaRPr sz="1100" dirty="0"/>
          </a:p>
        </p:txBody>
      </p:sp>
      <p:sp>
        <p:nvSpPr>
          <p:cNvPr id="20" name="Holder 3"/>
          <p:cNvSpPr txBox="1">
            <a:spLocks/>
          </p:cNvSpPr>
          <p:nvPr userDrawn="1"/>
        </p:nvSpPr>
        <p:spPr>
          <a:xfrm>
            <a:off x="7584440" y="6386296"/>
            <a:ext cx="879475" cy="228600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1200" b="0" i="1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zh-TW" altLang="en-US" spc="130"/>
              <a:t>數位產業署</a:t>
            </a:r>
            <a:endParaRPr lang="zh-TW" altLang="en-US" spc="13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dt="0"/>
  <p:txStyles>
    <p:titleStyle>
      <a:lvl1pPr algn="l">
        <a:defRPr sz="3600"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0">
        <a:defRPr b="0" u="none"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Microsoft_Excel_97-2003_Worksheet.xls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Holder 4"/>
          <p:cNvSpPr>
            <a:spLocks noGrp="1"/>
          </p:cNvSpPr>
          <p:nvPr>
            <p:ph type="ftr" sz="quarter" idx="5"/>
          </p:nvPr>
        </p:nvSpPr>
        <p:spPr>
          <a:xfrm>
            <a:off x="8637778" y="6386296"/>
            <a:ext cx="2919095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軟正黑體 Light"/>
                <a:cs typeface="微軟正黑體 Light"/>
              </a:defRPr>
            </a:lvl1pPr>
          </a:lstStyle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sz="1100" spc="-10" dirty="0"/>
              <a:t>Administration</a:t>
            </a:r>
            <a:r>
              <a:rPr sz="1100" spc="-45" dirty="0"/>
              <a:t> </a:t>
            </a:r>
            <a:r>
              <a:rPr sz="1100" dirty="0"/>
              <a:t>for</a:t>
            </a:r>
            <a:r>
              <a:rPr sz="1100" spc="-15" dirty="0"/>
              <a:t> </a:t>
            </a:r>
            <a:r>
              <a:rPr sz="1100" dirty="0"/>
              <a:t>Digital</a:t>
            </a:r>
            <a:r>
              <a:rPr sz="1100" spc="-30" dirty="0"/>
              <a:t> </a:t>
            </a:r>
            <a:r>
              <a:rPr sz="1100" dirty="0"/>
              <a:t>Industries,</a:t>
            </a:r>
            <a:r>
              <a:rPr sz="1100" spc="-25" dirty="0"/>
              <a:t> </a:t>
            </a:r>
            <a:r>
              <a:rPr sz="1100" spc="-20" dirty="0"/>
              <a:t>moda</a:t>
            </a:r>
            <a:endParaRPr sz="1100" dirty="0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lang="en-US" altLang="zh-TW" b="0" smtClean="0">
                <a:latin typeface="微軟正黑體 Light"/>
                <a:cs typeface="微軟正黑體 Light"/>
              </a:rPr>
              <a:t>1</a:t>
            </a:fld>
            <a:endParaRPr lang="en-US" altLang="zh-TW" b="0" dirty="0">
              <a:latin typeface="微軟正黑體 Light"/>
              <a:cs typeface="微軟正黑體 Light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2590800" y="914400"/>
            <a:ext cx="71755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</a:defRPr>
            </a:lvl2pPr>
            <a:lvl3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</a:defRPr>
            </a:lvl3pPr>
            <a:lvl4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</a:defRPr>
            </a:lvl4pPr>
            <a:lvl5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</a:defRPr>
            </a:lvl5pPr>
            <a:lvl6pPr marL="457200" algn="ctr" defTabSz="762000" rtl="0" fontAlgn="base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</a:defRPr>
            </a:lvl6pPr>
            <a:lvl7pPr marL="914400" algn="ctr" defTabSz="762000" rtl="0" fontAlgn="base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</a:defRPr>
            </a:lvl7pPr>
            <a:lvl8pPr marL="1371600" algn="ctr" defTabSz="762000" rtl="0" fontAlgn="base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</a:defRPr>
            </a:lvl8pPr>
            <a:lvl9pPr marL="1828800" algn="ctr" defTabSz="762000" rtl="0" fontAlgn="base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>
              <a:defRPr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數位發展部數位產業署</a:t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115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年資訊服務機構</a:t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服務能量登錄簡報</a:t>
            </a: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3276600" y="2971800"/>
            <a:ext cx="71542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itchFamily="2" charset="2"/>
              <a:buNone/>
              <a:defRPr kumimoji="1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–"/>
              <a:defRPr kumimoji="1" sz="2800" b="1">
                <a:solidFill>
                  <a:srgbClr val="0000CC"/>
                </a:solidFill>
                <a:latin typeface="+mn-lt"/>
                <a:ea typeface="+mn-ea"/>
              </a:defRPr>
            </a:lvl2pPr>
            <a:lvl3pPr marL="11430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•"/>
              <a:defRPr kumimoji="1" sz="2400" b="1">
                <a:solidFill>
                  <a:srgbClr val="0000CC"/>
                </a:solidFill>
                <a:latin typeface="+mn-lt"/>
                <a:ea typeface="+mn-ea"/>
              </a:defRPr>
            </a:lvl3pPr>
            <a:lvl4pPr marL="16002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4pPr>
            <a:lvl5pPr marL="20574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5pPr>
            <a:lvl6pPr marL="25146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6pPr>
            <a:lvl7pPr marL="29718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7pPr>
            <a:lvl8pPr marL="34290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8pPr>
            <a:lvl9pPr marL="38862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9pPr>
          </a:lstStyle>
          <a:p>
            <a:pPr marL="0" marR="0" lvl="0" indent="0" algn="l" defTabSz="762000" rtl="0" eaLnBrk="1" fontAlgn="base" latinLnBrk="0" hangingPunct="1">
              <a:lnSpc>
                <a:spcPts val="3400"/>
              </a:lnSpc>
              <a:spcBef>
                <a:spcPts val="0"/>
              </a:spcBef>
              <a:spcAft>
                <a:spcPct val="0"/>
              </a:spcAft>
              <a:buClr>
                <a:srgbClr val="FF3300"/>
              </a:buClr>
              <a:buSzTx/>
              <a:buFont typeface="Wingdings" pitchFamily="2" charset="2"/>
              <a:buNone/>
              <a:tabLst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申請單位：</a:t>
            </a:r>
            <a:b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申請類別： 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例如：資訊技術服務類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marR="0" lvl="0" indent="0" algn="l" defTabSz="762000" rtl="0" eaLnBrk="1" fontAlgn="base" latinLnBrk="0" hangingPunct="1">
              <a:lnSpc>
                <a:spcPts val="3400"/>
              </a:lnSpc>
              <a:spcBef>
                <a:spcPts val="0"/>
              </a:spcBef>
              <a:spcAft>
                <a:spcPct val="0"/>
              </a:spcAft>
              <a:buClr>
                <a:srgbClr val="FF3300"/>
              </a:buClr>
              <a:buSzTx/>
              <a:buFont typeface="Wingdings" pitchFamily="2" charset="2"/>
              <a:buNone/>
              <a:tabLst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簡 報 者：</a:t>
            </a:r>
            <a:b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簡報日期： 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115 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年　月　日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D7771BB-C0C8-4B08-8C19-DEA0FD85FB65}"/>
              </a:ext>
            </a:extLst>
          </p:cNvPr>
          <p:cNvSpPr txBox="1"/>
          <p:nvPr/>
        </p:nvSpPr>
        <p:spPr>
          <a:xfrm>
            <a:off x="621284" y="4800600"/>
            <a:ext cx="9145016" cy="14465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989013" indent="-989013" algn="l" eaLnBrk="1" hangingPunct="1">
              <a:defRPr/>
            </a:pPr>
            <a:r>
              <a:rPr lang="zh-TW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（以下簡報備註說明，完成版簡報請刪除本說明）</a:t>
            </a:r>
            <a:endParaRPr lang="en-US" altLang="zh-TW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89013" indent="-989013" eaLnBrk="1" hangingPunct="1">
              <a:defRPr/>
            </a:pPr>
            <a:r>
              <a:rPr lang="en-US" altLang="zh-TW" sz="1600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1600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簡報時間約</a:t>
            </a:r>
            <a:r>
              <a:rPr lang="zh-TW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en-US" altLang="zh-TW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分鐘</a:t>
            </a:r>
            <a:r>
              <a:rPr lang="en-US" altLang="zh-TW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</a:t>
            </a:r>
            <a:r>
              <a:rPr lang="en-US" altLang="zh-TW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分鐘會按鈴提醒</a:t>
            </a:r>
            <a:r>
              <a:rPr lang="en-US" altLang="zh-TW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，委員詢答時間</a:t>
            </a:r>
            <a:r>
              <a:rPr lang="en-US" altLang="zh-TW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分鐘。</a:t>
            </a:r>
            <a:endParaRPr lang="en-US" altLang="zh-TW" b="1" dirty="0">
              <a:solidFill>
                <a:srgbClr val="0033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89013" indent="-989013" eaLnBrk="1" hangingPunct="1">
              <a:defRPr/>
            </a:pPr>
            <a:r>
              <a:rPr lang="en-US" altLang="zh-TW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因委員均已於會前書審完每家業者資料，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審查會</a:t>
            </a:r>
            <a:r>
              <a:rPr lang="zh-TW" altLang="en-US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口頭報告時，請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以實績案例說明</a:t>
            </a:r>
            <a:r>
              <a:rPr lang="zh-TW" altLang="en-US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為主。</a:t>
            </a:r>
            <a:endParaRPr lang="en-US" altLang="zh-TW" b="1" dirty="0">
              <a:solidFill>
                <a:srgbClr val="0033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9388" indent="-179388" eaLnBrk="1" hangingPunct="1">
              <a:defRPr/>
            </a:pPr>
            <a:r>
              <a:rPr lang="en-US" altLang="zh-TW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請依本格式準備資料；本簡報其他說明（實績外）資料主要</a:t>
            </a:r>
            <a:r>
              <a:rPr lang="zh-TW" altLang="en-US" sz="1600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是供委員詢答時補充說明之用（故亦可依標題，依序將申請書填寫資料貼上）</a:t>
            </a:r>
            <a:r>
              <a:rPr lang="zh-TW" altLang="en-US" b="1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600" b="1" dirty="0">
              <a:solidFill>
                <a:srgbClr val="0033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50312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簡報大綱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lang="en-US" altLang="zh-TW" b="0" smtClean="0">
                <a:latin typeface="微軟正黑體 Light"/>
                <a:cs typeface="微軟正黑體 Light"/>
              </a:rPr>
              <a:t>2</a:t>
            </a:fld>
            <a:endParaRPr lang="en-US" altLang="zh-TW" b="0" dirty="0">
              <a:latin typeface="微軟正黑體 Light"/>
              <a:cs typeface="微軟正黑體 Light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lang="en-US" sz="1100" spc="-10"/>
              <a:t>Administration</a:t>
            </a:r>
            <a:r>
              <a:rPr lang="en-US" sz="1100" spc="-45"/>
              <a:t> </a:t>
            </a:r>
            <a:r>
              <a:rPr lang="en-US" sz="1100"/>
              <a:t>for</a:t>
            </a:r>
            <a:r>
              <a:rPr lang="en-US" sz="1100" spc="-15"/>
              <a:t> </a:t>
            </a:r>
            <a:r>
              <a:rPr lang="en-US" sz="1100"/>
              <a:t>Digital</a:t>
            </a:r>
            <a:r>
              <a:rPr lang="en-US" sz="1100" spc="-30"/>
              <a:t> </a:t>
            </a:r>
            <a:r>
              <a:rPr lang="en-US" sz="1100"/>
              <a:t>Industries,</a:t>
            </a:r>
            <a:r>
              <a:rPr lang="en-US" sz="1100" spc="-25"/>
              <a:t> </a:t>
            </a:r>
            <a:r>
              <a:rPr lang="en-US" sz="1100" spc="-20"/>
              <a:t>moda</a:t>
            </a:r>
            <a:endParaRPr lang="en-US" sz="11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866599" y="1628559"/>
            <a:ext cx="8205788" cy="4872037"/>
          </a:xfrm>
          <a:prstGeom prst="rect">
            <a:avLst/>
          </a:prstGeom>
        </p:spPr>
        <p:txBody>
          <a:bodyPr/>
          <a:lstStyle>
            <a:lvl1pPr marL="0">
              <a:defRPr b="0" u="none"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Char char="•"/>
              <a:defRPr/>
            </a:pPr>
            <a:r>
              <a:rPr lang="zh-TW" altLang="en-US" sz="2800" b="1" dirty="0">
                <a:solidFill>
                  <a:srgbClr val="3333CC">
                    <a:lumMod val="50000"/>
                  </a:srgbClr>
                </a:solidFill>
                <a:latin typeface="標楷體"/>
                <a:sym typeface="Wingdings" pitchFamily="2" charset="2"/>
              </a:rPr>
              <a:t>公司簡介</a:t>
            </a:r>
          </a:p>
          <a:p>
            <a:pPr>
              <a:lnSpc>
                <a:spcPct val="90000"/>
              </a:lnSpc>
              <a:buFontTx/>
              <a:buChar char="•"/>
              <a:defRPr/>
            </a:pPr>
            <a:r>
              <a:rPr lang="zh-TW" altLang="en-US" sz="2800" b="1" dirty="0">
                <a:solidFill>
                  <a:srgbClr val="3333CC">
                    <a:lumMod val="50000"/>
                  </a:srgbClr>
                </a:solidFill>
                <a:latin typeface="標楷體"/>
                <a:sym typeface="Wingdings" pitchFamily="2" charset="2"/>
              </a:rPr>
              <a:t>營收狀況</a:t>
            </a:r>
            <a:endParaRPr lang="en-US" altLang="zh-TW" sz="2800" b="1" dirty="0">
              <a:solidFill>
                <a:srgbClr val="3333CC">
                  <a:lumMod val="50000"/>
                </a:srgbClr>
              </a:solidFill>
              <a:latin typeface="標楷體"/>
              <a:sym typeface="Wingdings" pitchFamily="2" charset="2"/>
            </a:endParaRPr>
          </a:p>
          <a:p>
            <a:pPr>
              <a:lnSpc>
                <a:spcPct val="90000"/>
              </a:lnSpc>
              <a:buFontTx/>
              <a:buChar char="•"/>
              <a:defRPr/>
            </a:pPr>
            <a:r>
              <a:rPr lang="zh-TW" altLang="en-US" sz="2800" b="1" dirty="0">
                <a:solidFill>
                  <a:srgbClr val="3333CC">
                    <a:lumMod val="50000"/>
                  </a:srgbClr>
                </a:solidFill>
                <a:latin typeface="標楷體"/>
                <a:sym typeface="Wingdings" pitchFamily="2" charset="2"/>
              </a:rPr>
              <a:t>申請登錄項目</a:t>
            </a:r>
          </a:p>
          <a:p>
            <a:pPr>
              <a:lnSpc>
                <a:spcPct val="90000"/>
              </a:lnSpc>
              <a:buFontTx/>
              <a:buChar char="•"/>
              <a:defRPr/>
            </a:pPr>
            <a:r>
              <a:rPr lang="zh-TW" altLang="en-US" sz="2800" b="1" dirty="0">
                <a:solidFill>
                  <a:srgbClr val="3333CC">
                    <a:lumMod val="50000"/>
                  </a:srgbClr>
                </a:solidFill>
                <a:latin typeface="標楷體"/>
                <a:sym typeface="Wingdings" pitchFamily="2" charset="2"/>
              </a:rPr>
              <a:t>人員學經歷</a:t>
            </a:r>
          </a:p>
          <a:p>
            <a:pPr>
              <a:lnSpc>
                <a:spcPct val="90000"/>
              </a:lnSpc>
              <a:buFontTx/>
              <a:buChar char="•"/>
              <a:defRPr/>
            </a:pPr>
            <a:r>
              <a:rPr lang="zh-TW" altLang="en-US" sz="2800" b="1" dirty="0">
                <a:solidFill>
                  <a:srgbClr val="3333CC">
                    <a:lumMod val="50000"/>
                  </a:srgbClr>
                </a:solidFill>
                <a:latin typeface="標楷體"/>
                <a:sym typeface="Wingdings" pitchFamily="2" charset="2"/>
              </a:rPr>
              <a:t>營運實績</a:t>
            </a:r>
          </a:p>
          <a:p>
            <a:pPr>
              <a:lnSpc>
                <a:spcPct val="90000"/>
              </a:lnSpc>
              <a:buFontTx/>
              <a:buChar char="•"/>
              <a:defRPr/>
            </a:pPr>
            <a:r>
              <a:rPr lang="zh-TW" altLang="en-US" sz="2800" b="1" dirty="0">
                <a:solidFill>
                  <a:srgbClr val="3333CC">
                    <a:lumMod val="50000"/>
                  </a:srgbClr>
                </a:solidFill>
                <a:latin typeface="標楷體"/>
                <a:sym typeface="Wingdings" pitchFamily="2" charset="2"/>
              </a:rPr>
              <a:t>代表性案例說明</a:t>
            </a:r>
          </a:p>
        </p:txBody>
      </p:sp>
    </p:spTree>
    <p:extLst>
      <p:ext uri="{BB962C8B-B14F-4D97-AF65-F5344CB8AC3E}">
        <p14:creationId xmlns:p14="http://schemas.microsoft.com/office/powerpoint/2010/main" val="555126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公司簡介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lang="en-US" altLang="zh-TW" b="0" smtClean="0">
                <a:latin typeface="微軟正黑體 Light"/>
                <a:cs typeface="微軟正黑體 Light"/>
              </a:rPr>
              <a:t>3</a:t>
            </a:fld>
            <a:endParaRPr lang="en-US" altLang="zh-TW" b="0" dirty="0">
              <a:latin typeface="微軟正黑體 Light"/>
              <a:cs typeface="微軟正黑體 Light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lang="en-US" sz="1100" spc="-10"/>
              <a:t>Administration</a:t>
            </a:r>
            <a:r>
              <a:rPr lang="en-US" sz="1100" spc="-45"/>
              <a:t> </a:t>
            </a:r>
            <a:r>
              <a:rPr lang="en-US" sz="1100"/>
              <a:t>for</a:t>
            </a:r>
            <a:r>
              <a:rPr lang="en-US" sz="1100" spc="-15"/>
              <a:t> </a:t>
            </a:r>
            <a:r>
              <a:rPr lang="en-US" sz="1100"/>
              <a:t>Digital</a:t>
            </a:r>
            <a:r>
              <a:rPr lang="en-US" sz="1100" spc="-30"/>
              <a:t> </a:t>
            </a:r>
            <a:r>
              <a:rPr lang="en-US" sz="1100"/>
              <a:t>Industries,</a:t>
            </a:r>
            <a:r>
              <a:rPr lang="en-US" sz="1100" spc="-25"/>
              <a:t> </a:t>
            </a:r>
            <a:r>
              <a:rPr lang="en-US" sz="1100" spc="-20"/>
              <a:t>moda</a:t>
            </a:r>
            <a:endParaRPr lang="en-US" sz="1100" dirty="0"/>
          </a:p>
        </p:txBody>
      </p:sp>
      <p:graphicFrame>
        <p:nvGraphicFramePr>
          <p:cNvPr id="6" name="Group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8250035"/>
              </p:ext>
            </p:extLst>
          </p:nvPr>
        </p:nvGraphicFramePr>
        <p:xfrm>
          <a:off x="1945046" y="1371600"/>
          <a:ext cx="8799154" cy="4449380"/>
        </p:xfrm>
        <a:graphic>
          <a:graphicData uri="http://schemas.openxmlformats.org/drawingml/2006/table">
            <a:tbl>
              <a:tblPr/>
              <a:tblGrid>
                <a:gridCol w="2056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64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8732">
                  <a:extLst>
                    <a:ext uri="{9D8B030D-6E8A-4147-A177-3AD203B41FA5}">
                      <a16:colId xmlns:a16="http://schemas.microsoft.com/office/drawing/2014/main" val="966686032"/>
                    </a:ext>
                  </a:extLst>
                </a:gridCol>
                <a:gridCol w="2547476">
                  <a:extLst>
                    <a:ext uri="{9D8B030D-6E8A-4147-A177-3AD203B41FA5}">
                      <a16:colId xmlns:a16="http://schemas.microsoft.com/office/drawing/2014/main" val="2366474944"/>
                    </a:ext>
                  </a:extLst>
                </a:gridCol>
              </a:tblGrid>
              <a:tr h="889412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342900" marR="0" lvl="0" indent="-34290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itchFamily="2" charset="2"/>
                        </a:rPr>
                        <a:t>成立時間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員工人數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0572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342900" marR="0" lvl="0" indent="-34290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負責人</a:t>
                      </a:r>
                      <a:endParaRPr kumimoji="1" lang="zh-TW" altLang="zh-TW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總經理</a:t>
                      </a:r>
                      <a:endParaRPr kumimoji="1" lang="zh-TW" altLang="zh-TW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680069"/>
                  </a:ext>
                </a:extLst>
              </a:tr>
              <a:tr h="890572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342900" marR="0" lvl="0" indent="-34290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itchFamily="2" charset="2"/>
                        </a:rPr>
                        <a:t>實收資本額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114</a:t>
                      </a:r>
                      <a:r>
                        <a:rPr kumimoji="1" lang="zh-TW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年營收</a:t>
                      </a:r>
                      <a:endParaRPr kumimoji="1" lang="zh-TW" altLang="zh-TW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9412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itchFamily="2" charset="2"/>
                        </a:rPr>
                        <a:t>主要產品</a:t>
                      </a:r>
                      <a:r>
                        <a:rPr kumimoji="1" lang="en-US" altLang="zh-TW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itchFamily="2" charset="2"/>
                        </a:rPr>
                        <a:t>/</a:t>
                      </a:r>
                      <a:r>
                        <a:rPr kumimoji="1" lang="zh-TW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itchFamily="2" charset="2"/>
                        </a:rPr>
                        <a:t>服務項目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9412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itchFamily="2" charset="2"/>
                        </a:rPr>
                        <a:t>主要客戶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2370867"/>
                  </a:ext>
                </a:extLst>
              </a:tr>
            </a:tbl>
          </a:graphicData>
        </a:graphic>
      </p:graphicFrame>
      <p:sp>
        <p:nvSpPr>
          <p:cNvPr id="7" name="Text Box 104">
            <a:extLst>
              <a:ext uri="{FF2B5EF4-FFF2-40B4-BE49-F238E27FC236}">
                <a16:creationId xmlns:a16="http://schemas.microsoft.com/office/drawing/2014/main" id="{95D4107F-B0B2-4001-A4A2-724AA088D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1970" y="920644"/>
            <a:ext cx="2031325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單位：新台幣仟元</a:t>
            </a:r>
          </a:p>
        </p:txBody>
      </p:sp>
    </p:spTree>
    <p:extLst>
      <p:ext uri="{BB962C8B-B14F-4D97-AF65-F5344CB8AC3E}">
        <p14:creationId xmlns:p14="http://schemas.microsoft.com/office/powerpoint/2010/main" val="266930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營收狀況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lang="en-US" altLang="zh-TW" b="0" smtClean="0">
                <a:latin typeface="微軟正黑體 Light"/>
                <a:cs typeface="微軟正黑體 Light"/>
              </a:rPr>
              <a:t>4</a:t>
            </a:fld>
            <a:endParaRPr lang="en-US" altLang="zh-TW" b="0" dirty="0">
              <a:latin typeface="微軟正黑體 Light"/>
              <a:cs typeface="微軟正黑體 Light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lang="en-US" sz="1100" spc="-10"/>
              <a:t>Administration</a:t>
            </a:r>
            <a:r>
              <a:rPr lang="en-US" sz="1100" spc="-45"/>
              <a:t> </a:t>
            </a:r>
            <a:r>
              <a:rPr lang="en-US" sz="1100"/>
              <a:t>for</a:t>
            </a:r>
            <a:r>
              <a:rPr lang="en-US" sz="1100" spc="-15"/>
              <a:t> </a:t>
            </a:r>
            <a:r>
              <a:rPr lang="en-US" sz="1100"/>
              <a:t>Digital</a:t>
            </a:r>
            <a:r>
              <a:rPr lang="en-US" sz="1100" spc="-30"/>
              <a:t> </a:t>
            </a:r>
            <a:r>
              <a:rPr lang="en-US" sz="1100"/>
              <a:t>Industries,</a:t>
            </a:r>
            <a:r>
              <a:rPr lang="en-US" sz="1100" spc="-25"/>
              <a:t> </a:t>
            </a:r>
            <a:r>
              <a:rPr lang="en-US" sz="1100" spc="-20"/>
              <a:t>moda</a:t>
            </a:r>
            <a:endParaRPr lang="en-US" sz="1100" dirty="0"/>
          </a:p>
        </p:txBody>
      </p:sp>
      <p:graphicFrame>
        <p:nvGraphicFramePr>
          <p:cNvPr id="11" name="Object 1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451784"/>
              </p:ext>
            </p:extLst>
          </p:nvPr>
        </p:nvGraphicFramePr>
        <p:xfrm>
          <a:off x="2514600" y="1255713"/>
          <a:ext cx="7234238" cy="449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4609949" imgH="3321058" progId="Excel.Sheet.8">
                  <p:embed/>
                </p:oleObj>
              </mc:Choice>
              <mc:Fallback>
                <p:oleObj name="Worksheet" r:id="rId2" imgW="4609949" imgH="3321058" progId="Excel.Sheet.8">
                  <p:embed/>
                  <p:pic>
                    <p:nvPicPr>
                      <p:cNvPr id="2050" name="Object 12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55713"/>
                        <a:ext cx="7234238" cy="4498975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129"/>
          <p:cNvSpPr txBox="1">
            <a:spLocks noChangeArrowheads="1"/>
          </p:cNvSpPr>
          <p:nvPr/>
        </p:nvSpPr>
        <p:spPr bwMode="auto">
          <a:xfrm>
            <a:off x="8374738" y="789750"/>
            <a:ext cx="2031325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單位：新台幣仟元</a:t>
            </a:r>
          </a:p>
        </p:txBody>
      </p:sp>
      <p:sp>
        <p:nvSpPr>
          <p:cNvPr id="13" name="Text Box 97"/>
          <p:cNvSpPr txBox="1">
            <a:spLocks noChangeArrowheads="1"/>
          </p:cNvSpPr>
          <p:nvPr/>
        </p:nvSpPr>
        <p:spPr bwMode="auto">
          <a:xfrm>
            <a:off x="2444898" y="5830669"/>
            <a:ext cx="3727302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762000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備註：雙擊上表可以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Excel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進行編輯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762000"/>
            <a:endParaRPr lang="en-US" altLang="zh-TW" dirty="0">
              <a:latin typeface="Arial" pitchFamily="34" charset="0"/>
              <a:ea typeface="標楷體" pitchFamily="65" charset="-120"/>
            </a:endParaRPr>
          </a:p>
        </p:txBody>
      </p:sp>
      <p:sp>
        <p:nvSpPr>
          <p:cNvPr id="14" name="雲朵形 13">
            <a:extLst>
              <a:ext uri="{FF2B5EF4-FFF2-40B4-BE49-F238E27FC236}">
                <a16:creationId xmlns:a16="http://schemas.microsoft.com/office/drawing/2014/main" id="{0B7A156F-37B6-4A7D-8AB7-3FC9D3377587}"/>
              </a:ext>
            </a:extLst>
          </p:cNvPr>
          <p:cNvSpPr/>
          <p:nvPr/>
        </p:nvSpPr>
        <p:spPr bwMode="auto">
          <a:xfrm>
            <a:off x="7598720" y="3506606"/>
            <a:ext cx="4152209" cy="1989946"/>
          </a:xfrm>
          <a:prstGeom prst="cloud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可直接貼計畫書內容</a:t>
            </a:r>
            <a:endParaRPr kumimoji="1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(</a:t>
            </a:r>
            <a:r>
              <a:rPr kumimoji="1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完成版請刪除本說明</a:t>
            </a:r>
            <a:r>
              <a:rPr kumimoji="1" lang="en-US" altLang="zh-TW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)</a:t>
            </a:r>
            <a:endParaRPr kumimoji="1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537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申請登錄項目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lang="en-US" altLang="zh-TW" b="0" smtClean="0">
                <a:latin typeface="微軟正黑體 Light"/>
                <a:cs typeface="微軟正黑體 Light"/>
              </a:rPr>
              <a:t>5</a:t>
            </a:fld>
            <a:endParaRPr lang="en-US" altLang="zh-TW" b="0" dirty="0">
              <a:latin typeface="微軟正黑體 Light"/>
              <a:cs typeface="微軟正黑體 Light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lang="en-US" sz="1100" spc="-10"/>
              <a:t>Administration</a:t>
            </a:r>
            <a:r>
              <a:rPr lang="en-US" sz="1100" spc="-45"/>
              <a:t> </a:t>
            </a:r>
            <a:r>
              <a:rPr lang="en-US" sz="1100"/>
              <a:t>for</a:t>
            </a:r>
            <a:r>
              <a:rPr lang="en-US" sz="1100" spc="-15"/>
              <a:t> </a:t>
            </a:r>
            <a:r>
              <a:rPr lang="en-US" sz="1100"/>
              <a:t>Digital</a:t>
            </a:r>
            <a:r>
              <a:rPr lang="en-US" sz="1100" spc="-30"/>
              <a:t> </a:t>
            </a:r>
            <a:r>
              <a:rPr lang="en-US" sz="1100"/>
              <a:t>Industries,</a:t>
            </a:r>
            <a:r>
              <a:rPr lang="en-US" sz="1100" spc="-25"/>
              <a:t> </a:t>
            </a:r>
            <a:r>
              <a:rPr lang="en-US" sz="1100" spc="-20"/>
              <a:t>moda</a:t>
            </a:r>
            <a:endParaRPr lang="en-US" sz="1100" dirty="0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2743200" y="1201629"/>
            <a:ext cx="8205788" cy="487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anose="05000000000000000000" pitchFamily="2" charset="2"/>
              <a:buChar char="q"/>
              <a:defRPr kumimoji="1" sz="3200" b="1"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–"/>
              <a:defRPr kumimoji="1" sz="2800" b="1">
                <a:solidFill>
                  <a:srgbClr val="0000CC"/>
                </a:solidFill>
                <a:latin typeface="+mn-lt"/>
                <a:ea typeface="+mn-ea"/>
              </a:defRPr>
            </a:lvl2pPr>
            <a:lvl3pPr marL="11430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•"/>
              <a:defRPr kumimoji="1" sz="2400" b="1">
                <a:solidFill>
                  <a:srgbClr val="0000CC"/>
                </a:solidFill>
                <a:latin typeface="+mn-lt"/>
                <a:ea typeface="+mn-ea"/>
              </a:defRPr>
            </a:lvl3pPr>
            <a:lvl4pPr marL="16002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4pPr>
            <a:lvl5pPr marL="20574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5pPr>
            <a:lvl6pPr marL="25146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6pPr>
            <a:lvl7pPr marL="29718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7pPr>
            <a:lvl8pPr marL="34290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8pPr>
            <a:lvl9pPr marL="38862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9pPr>
          </a:lstStyle>
          <a:p>
            <a:pPr marL="342900" marR="0" lvl="0" indent="-34290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請列出欲申請登錄之類別及各類別之登錄項目，如下：</a:t>
            </a: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342900" marR="0" lvl="0" indent="-342900" algn="l" defTabSz="7620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1.xxxx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類 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如：資訊技術服務類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 </a:t>
            </a:r>
            <a:b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</a:b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  ■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xxx</a:t>
            </a:r>
          </a:p>
          <a:p>
            <a:pPr marL="342900" marR="0" lvl="0" indent="-342900" algn="l" defTabSz="7620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2.xxxx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類</a:t>
            </a:r>
            <a:b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</a:b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  ■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xxx</a:t>
            </a:r>
            <a:b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3333CC">
                    <a:lumMod val="50000"/>
                  </a:srgbClr>
                </a:solidFill>
                <a:effectLst/>
                <a:uLnTx/>
                <a:uFillTx/>
                <a:latin typeface="標楷體"/>
                <a:ea typeface="標楷體"/>
                <a:cs typeface="+mn-cs"/>
                <a:sym typeface="Wingdings" pitchFamily="2" charset="2"/>
              </a:rPr>
            </a:br>
            <a:endParaRPr kumimoji="1" lang="en-US" altLang="zh-TW" sz="2800" b="1" i="0" u="none" strike="noStrike" kern="0" cap="none" spc="0" normalizeH="0" baseline="0" noProof="0" dirty="0">
              <a:ln>
                <a:noFill/>
              </a:ln>
              <a:solidFill>
                <a:srgbClr val="3333CC">
                  <a:lumMod val="50000"/>
                </a:srgbClr>
              </a:solidFill>
              <a:effectLst/>
              <a:uLnTx/>
              <a:uFillTx/>
              <a:latin typeface="標楷體"/>
              <a:ea typeface="標楷體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271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人員學經歷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lang="en-US" altLang="zh-TW" b="0" smtClean="0">
                <a:latin typeface="微軟正黑體 Light"/>
                <a:cs typeface="微軟正黑體 Light"/>
              </a:rPr>
              <a:t>6</a:t>
            </a:fld>
            <a:endParaRPr lang="en-US" altLang="zh-TW" b="0" dirty="0">
              <a:latin typeface="微軟正黑體 Light"/>
              <a:cs typeface="微軟正黑體 Light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lang="en-US" sz="1100" spc="-10"/>
              <a:t>Administration</a:t>
            </a:r>
            <a:r>
              <a:rPr lang="en-US" sz="1100" spc="-45"/>
              <a:t> </a:t>
            </a:r>
            <a:r>
              <a:rPr lang="en-US" sz="1100"/>
              <a:t>for</a:t>
            </a:r>
            <a:r>
              <a:rPr lang="en-US" sz="1100" spc="-15"/>
              <a:t> </a:t>
            </a:r>
            <a:r>
              <a:rPr lang="en-US" sz="1100"/>
              <a:t>Digital</a:t>
            </a:r>
            <a:r>
              <a:rPr lang="en-US" sz="1100" spc="-30"/>
              <a:t> </a:t>
            </a:r>
            <a:r>
              <a:rPr lang="en-US" sz="1100"/>
              <a:t>Industries,</a:t>
            </a:r>
            <a:r>
              <a:rPr lang="en-US" sz="1100" spc="-25"/>
              <a:t> </a:t>
            </a:r>
            <a:r>
              <a:rPr lang="en-US" sz="1100" spc="-20"/>
              <a:t>moda</a:t>
            </a:r>
            <a:endParaRPr lang="en-US" sz="1100" dirty="0"/>
          </a:p>
        </p:txBody>
      </p:sp>
      <p:graphicFrame>
        <p:nvGraphicFramePr>
          <p:cNvPr id="5" name="Object 10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474239"/>
              </p:ext>
            </p:extLst>
          </p:nvPr>
        </p:nvGraphicFramePr>
        <p:xfrm>
          <a:off x="2045525" y="1188553"/>
          <a:ext cx="8051800" cy="488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工作表" r:id="rId2" imgW="6000671" imgH="3638536" progId="Excel.Sheet.8">
                  <p:embed/>
                </p:oleObj>
              </mc:Choice>
              <mc:Fallback>
                <p:oleObj name="工作表" r:id="rId2" imgW="6000671" imgH="3638536" progId="Excel.Sheet.8">
                  <p:embed/>
                  <p:pic>
                    <p:nvPicPr>
                      <p:cNvPr id="3074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5525" y="1188553"/>
                        <a:ext cx="8051800" cy="488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雲朵形 10">
            <a:extLst>
              <a:ext uri="{FF2B5EF4-FFF2-40B4-BE49-F238E27FC236}">
                <a16:creationId xmlns:a16="http://schemas.microsoft.com/office/drawing/2014/main" id="{17F7E626-CA17-4D7F-B02A-31A04F13E7CE}"/>
              </a:ext>
            </a:extLst>
          </p:cNvPr>
          <p:cNvSpPr/>
          <p:nvPr/>
        </p:nvSpPr>
        <p:spPr bwMode="auto">
          <a:xfrm>
            <a:off x="6934200" y="3273767"/>
            <a:ext cx="4152209" cy="1989946"/>
          </a:xfrm>
          <a:prstGeom prst="cloud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可直接貼計畫書內容</a:t>
            </a:r>
            <a:endParaRPr kumimoji="1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(</a:t>
            </a:r>
            <a:r>
              <a:rPr kumimoji="1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完成版請刪除本說明</a:t>
            </a:r>
            <a:r>
              <a:rPr kumimoji="1" lang="en-US" altLang="zh-TW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)</a:t>
            </a:r>
            <a:endParaRPr kumimoji="1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588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營運實績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lang="en-US" altLang="zh-TW" b="0" smtClean="0">
                <a:latin typeface="微軟正黑體 Light"/>
                <a:cs typeface="微軟正黑體 Light"/>
              </a:rPr>
              <a:t>7</a:t>
            </a:fld>
            <a:endParaRPr lang="en-US" altLang="zh-TW" b="0" dirty="0">
              <a:latin typeface="微軟正黑體 Light"/>
              <a:cs typeface="微軟正黑體 Light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lang="en-US" sz="1100" spc="-10"/>
              <a:t>Administration</a:t>
            </a:r>
            <a:r>
              <a:rPr lang="en-US" sz="1100" spc="-45"/>
              <a:t> </a:t>
            </a:r>
            <a:r>
              <a:rPr lang="en-US" sz="1100"/>
              <a:t>for</a:t>
            </a:r>
            <a:r>
              <a:rPr lang="en-US" sz="1100" spc="-15"/>
              <a:t> </a:t>
            </a:r>
            <a:r>
              <a:rPr lang="en-US" sz="1100"/>
              <a:t>Digital</a:t>
            </a:r>
            <a:r>
              <a:rPr lang="en-US" sz="1100" spc="-30"/>
              <a:t> </a:t>
            </a:r>
            <a:r>
              <a:rPr lang="en-US" sz="1100"/>
              <a:t>Industries,</a:t>
            </a:r>
            <a:r>
              <a:rPr lang="en-US" sz="1100" spc="-25"/>
              <a:t> </a:t>
            </a:r>
            <a:r>
              <a:rPr lang="en-US" sz="1100" spc="-20"/>
              <a:t>moda</a:t>
            </a:r>
            <a:endParaRPr lang="en-US" sz="1100" dirty="0"/>
          </a:p>
        </p:txBody>
      </p:sp>
      <p:graphicFrame>
        <p:nvGraphicFramePr>
          <p:cNvPr id="6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387277"/>
              </p:ext>
            </p:extLst>
          </p:nvPr>
        </p:nvGraphicFramePr>
        <p:xfrm>
          <a:off x="2079625" y="1371600"/>
          <a:ext cx="9013825" cy="313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工作表" r:id="rId2" imgW="8848914" imgH="3067064" progId="Excel.Sheet.8">
                  <p:embed/>
                </p:oleObj>
              </mc:Choice>
              <mc:Fallback>
                <p:oleObj name="工作表" r:id="rId2" imgW="8848914" imgH="3067064" progId="Excel.Sheet.8">
                  <p:embed/>
                  <p:pic>
                    <p:nvPicPr>
                      <p:cNvPr id="4098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9625" y="1371600"/>
                        <a:ext cx="9013825" cy="313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雲朵形 6">
            <a:extLst>
              <a:ext uri="{FF2B5EF4-FFF2-40B4-BE49-F238E27FC236}">
                <a16:creationId xmlns:a16="http://schemas.microsoft.com/office/drawing/2014/main" id="{471BF881-A385-4549-A283-30EFD0C1F461}"/>
              </a:ext>
            </a:extLst>
          </p:cNvPr>
          <p:cNvSpPr/>
          <p:nvPr/>
        </p:nvSpPr>
        <p:spPr bwMode="auto">
          <a:xfrm>
            <a:off x="7613960" y="2459304"/>
            <a:ext cx="4152209" cy="1989946"/>
          </a:xfrm>
          <a:prstGeom prst="cloud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可直接貼計畫書內容</a:t>
            </a:r>
            <a:endParaRPr kumimoji="1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(</a:t>
            </a:r>
            <a:r>
              <a:rPr kumimoji="1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完成版請刪除本說明</a:t>
            </a:r>
            <a:r>
              <a:rPr kumimoji="1" lang="en-US" altLang="zh-TW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)</a:t>
            </a:r>
            <a:endParaRPr kumimoji="1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8" name="Rectangle 40"/>
          <p:cNvSpPr txBox="1">
            <a:spLocks noChangeArrowheads="1"/>
          </p:cNvSpPr>
          <p:nvPr/>
        </p:nvSpPr>
        <p:spPr bwMode="auto">
          <a:xfrm>
            <a:off x="2063014" y="4683458"/>
            <a:ext cx="814778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anose="05000000000000000000" pitchFamily="2" charset="2"/>
              <a:buChar char="q"/>
              <a:defRPr kumimoji="1" sz="3200" b="1"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–"/>
              <a:defRPr kumimoji="1" sz="2800" b="1">
                <a:solidFill>
                  <a:srgbClr val="0000CC"/>
                </a:solidFill>
                <a:latin typeface="+mn-lt"/>
                <a:ea typeface="+mn-ea"/>
              </a:defRPr>
            </a:lvl2pPr>
            <a:lvl3pPr marL="11430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•"/>
              <a:defRPr kumimoji="1" sz="2400" b="1">
                <a:solidFill>
                  <a:srgbClr val="0000CC"/>
                </a:solidFill>
                <a:latin typeface="+mn-lt"/>
                <a:ea typeface="+mn-ea"/>
              </a:defRPr>
            </a:lvl3pPr>
            <a:lvl4pPr marL="16002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4pPr>
            <a:lvl5pPr marL="20574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5pPr>
            <a:lvl6pPr marL="25146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6pPr>
            <a:lvl7pPr marL="29718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7pPr>
            <a:lvl8pPr marL="34290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8pPr>
            <a:lvl9pPr marL="38862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FontTx/>
              <a:buChar char="•"/>
              <a:defRPr/>
            </a:pPr>
            <a:r>
              <a:rPr lang="zh-TW" altLang="en-US" sz="2000" b="0" dirty="0">
                <a:solidFill>
                  <a:srgbClr val="000000">
                    <a:lumMod val="95000"/>
                    <a:lumOff val="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請依序列出每一申請登錄項目之營運實績</a:t>
            </a:r>
            <a:r>
              <a:rPr lang="en-US" altLang="zh-TW" sz="2000" b="0" dirty="0">
                <a:solidFill>
                  <a:srgbClr val="000000">
                    <a:lumMod val="95000"/>
                    <a:lumOff val="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0" dirty="0">
                <a:solidFill>
                  <a:srgbClr val="000000">
                    <a:lumMod val="95000"/>
                    <a:lumOff val="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為二年內之已結案案例</a:t>
            </a:r>
            <a:r>
              <a:rPr lang="en-US" altLang="zh-TW" sz="2000" b="0" dirty="0">
                <a:solidFill>
                  <a:srgbClr val="000000">
                    <a:lumMod val="95000"/>
                    <a:lumOff val="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0" dirty="0">
                <a:solidFill>
                  <a:srgbClr val="000000">
                    <a:lumMod val="95000"/>
                    <a:lumOff val="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，本項說明以充份表達該申請登錄項目之服務能量為原則。</a:t>
            </a:r>
          </a:p>
        </p:txBody>
      </p:sp>
    </p:spTree>
    <p:extLst>
      <p:ext uri="{BB962C8B-B14F-4D97-AF65-F5344CB8AC3E}">
        <p14:creationId xmlns:p14="http://schemas.microsoft.com/office/powerpoint/2010/main" val="77277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代表性案例說明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81915">
              <a:lnSpc>
                <a:spcPct val="100000"/>
              </a:lnSpc>
              <a:spcBef>
                <a:spcPts val="190"/>
              </a:spcBef>
            </a:pPr>
            <a:fld id="{81D60167-4931-47E6-BA6A-407CBD079E47}" type="slidenum">
              <a:rPr lang="en-US" altLang="zh-TW" b="0" smtClean="0">
                <a:latin typeface="微軟正黑體 Light"/>
                <a:cs typeface="微軟正黑體 Light"/>
              </a:rPr>
              <a:t>8</a:t>
            </a:fld>
            <a:endParaRPr lang="en-US" altLang="zh-TW" b="0" dirty="0">
              <a:latin typeface="微軟正黑體 Light"/>
              <a:cs typeface="微軟正黑體 Light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56210">
              <a:lnSpc>
                <a:spcPct val="100000"/>
              </a:lnSpc>
              <a:spcBef>
                <a:spcPts val="190"/>
              </a:spcBef>
            </a:pPr>
            <a:r>
              <a:rPr lang="en-US" sz="1100" spc="-10"/>
              <a:t>Administration</a:t>
            </a:r>
            <a:r>
              <a:rPr lang="en-US" sz="1100" spc="-45"/>
              <a:t> </a:t>
            </a:r>
            <a:r>
              <a:rPr lang="en-US" sz="1100"/>
              <a:t>for</a:t>
            </a:r>
            <a:r>
              <a:rPr lang="en-US" sz="1100" spc="-15"/>
              <a:t> </a:t>
            </a:r>
            <a:r>
              <a:rPr lang="en-US" sz="1100"/>
              <a:t>Digital</a:t>
            </a:r>
            <a:r>
              <a:rPr lang="en-US" sz="1100" spc="-30"/>
              <a:t> </a:t>
            </a:r>
            <a:r>
              <a:rPr lang="en-US" sz="1100"/>
              <a:t>Industries,</a:t>
            </a:r>
            <a:r>
              <a:rPr lang="en-US" sz="1100" spc="-25"/>
              <a:t> </a:t>
            </a:r>
            <a:r>
              <a:rPr lang="en-US" sz="1100" spc="-20"/>
              <a:t>moda</a:t>
            </a:r>
            <a:endParaRPr lang="en-US" sz="11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295400" y="838200"/>
            <a:ext cx="10591801" cy="487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Font typeface="Wingdings" panose="05000000000000000000" pitchFamily="2" charset="2"/>
              <a:buChar char="q"/>
              <a:defRPr kumimoji="1" sz="3200" b="1">
                <a:solidFill>
                  <a:srgbClr val="0000C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–"/>
              <a:defRPr kumimoji="1" sz="2800" b="1">
                <a:solidFill>
                  <a:srgbClr val="0000CC"/>
                </a:solidFill>
                <a:latin typeface="+mn-lt"/>
                <a:ea typeface="+mn-ea"/>
              </a:defRPr>
            </a:lvl2pPr>
            <a:lvl3pPr marL="11430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Char char="•"/>
              <a:defRPr kumimoji="1" sz="2400" b="1">
                <a:solidFill>
                  <a:srgbClr val="0000CC"/>
                </a:solidFill>
                <a:latin typeface="+mn-lt"/>
                <a:ea typeface="+mn-ea"/>
              </a:defRPr>
            </a:lvl3pPr>
            <a:lvl4pPr marL="16002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4pPr>
            <a:lvl5pPr marL="2057400" indent="-2286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5pPr>
            <a:lvl6pPr marL="25146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6pPr>
            <a:lvl7pPr marL="29718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7pPr>
            <a:lvl8pPr marL="34290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8pPr>
            <a:lvl9pPr marL="3886200" indent="-228600" algn="l" defTabSz="762000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j-lt"/>
                <a:ea typeface="新細明體" charset="-120"/>
              </a:defRPr>
            </a:lvl9pPr>
          </a:lstStyle>
          <a:p>
            <a:pPr marL="342900" marR="0" lvl="0" indent="-34290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zh-TW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說明營運服務模式，或登錄技術項目執行能力說明。</a:t>
            </a:r>
            <a:endParaRPr kumimoji="1" lang="en-US" altLang="zh-TW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marR="0" lvl="0" indent="-34290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計畫緣起</a:t>
            </a:r>
          </a:p>
          <a:p>
            <a:pPr marL="742950" marR="0" lvl="1" indent="-28575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改善動機或改善前問題點</a:t>
            </a: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342900" marR="0" lvl="0" indent="-34290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計畫內容及目標</a:t>
            </a:r>
          </a:p>
          <a:p>
            <a:pPr marL="742950" marR="0" lvl="1" indent="-28575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〔</a:t>
            </a:r>
            <a:r>
              <a:rPr kumimoji="1" lang="zh-TW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計畫執行內容及目標</a:t>
            </a: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產品或設備規格</a:t>
            </a: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)〕</a:t>
            </a:r>
          </a:p>
          <a:p>
            <a:pPr marL="342900" marR="0" lvl="0" indent="-34290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實施方法及過程</a:t>
            </a:r>
          </a:p>
          <a:p>
            <a:pPr marL="742950" marR="0" lvl="1" indent="-28575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包含改善方法、步驟、作業流程圖等，特別要說明與登錄技術項目相關之</a:t>
            </a:r>
            <a:endParaRPr kumimoji="1" lang="en-US" altLang="zh-TW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marR="0" lvl="1" indent="-28575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lang="en-US" altLang="zh-TW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1" lang="zh-TW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技術應用情況</a:t>
            </a: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342900" marR="0" lvl="0" indent="-34290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kumimoji="1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成果及效益</a:t>
            </a:r>
          </a:p>
          <a:p>
            <a:pPr marL="742950" marR="0" lvl="1" indent="-285750" algn="l" defTabSz="7620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說明在提升效率、降低成本及提高品質</a:t>
            </a: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r>
              <a:rPr kumimoji="1" lang="zh-TW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等方面之具體效益</a:t>
            </a:r>
            <a:r>
              <a:rPr kumimoji="1" lang="en-US" altLang="zh-TW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812671" y="5105400"/>
            <a:ext cx="10074529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defTabSz="7620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zh-TW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請舉最近兩年內之已結案案例中最具代表性者加以說明 ，本項說明以充份表達該申請登錄項目之服務能量為原則，圖文不限。</a:t>
            </a:r>
          </a:p>
          <a:p>
            <a:pPr marL="342900" indent="-342900" defTabSz="7620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審查會最主要是看代表性案例是否符合登錄申請項目的定義，故請務必依釋義的定義詳細說明。</a:t>
            </a:r>
          </a:p>
        </p:txBody>
      </p:sp>
    </p:spTree>
    <p:extLst>
      <p:ext uri="{BB962C8B-B14F-4D97-AF65-F5344CB8AC3E}">
        <p14:creationId xmlns:p14="http://schemas.microsoft.com/office/powerpoint/2010/main" val="1539894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6997</TotalTime>
  <Words>566</Words>
  <Application>Microsoft Office PowerPoint</Application>
  <PresentationFormat>寬螢幕</PresentationFormat>
  <Paragraphs>70</Paragraphs>
  <Slides>8</Slides>
  <Notes>1</Notes>
  <HiddenSlides>0</HiddenSlides>
  <MMClips>0</MMClips>
  <ScaleCrop>false</ScaleCrop>
  <HeadingPairs>
    <vt:vector size="8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8</vt:i4>
      </vt:variant>
    </vt:vector>
  </HeadingPairs>
  <TitlesOfParts>
    <vt:vector size="17" baseType="lpstr">
      <vt:lpstr>微軟正黑體</vt:lpstr>
      <vt:lpstr>微軟正黑體 Light</vt:lpstr>
      <vt:lpstr>標楷體</vt:lpstr>
      <vt:lpstr>Arial</vt:lpstr>
      <vt:lpstr>Calibri</vt:lpstr>
      <vt:lpstr>Wingdings</vt:lpstr>
      <vt:lpstr>Office Theme</vt:lpstr>
      <vt:lpstr>Microsoft Excel 97-2003 工作表</vt:lpstr>
      <vt:lpstr>工作表</vt:lpstr>
      <vt:lpstr>PowerPoint 簡報</vt:lpstr>
      <vt:lpstr>簡報大綱</vt:lpstr>
      <vt:lpstr>公司簡介</vt:lpstr>
      <vt:lpstr>營收狀況</vt:lpstr>
      <vt:lpstr>申請登錄項目</vt:lpstr>
      <vt:lpstr>人員學經歷</vt:lpstr>
      <vt:lpstr>營運實績</vt:lpstr>
      <vt:lpstr>代表性案例說明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杜宜璉 Natasha Tu</dc:creator>
  <cp:lastModifiedBy>李欣恬 Hsin Tien Li</cp:lastModifiedBy>
  <cp:revision>147</cp:revision>
  <dcterms:created xsi:type="dcterms:W3CDTF">2022-10-27T03:13:02Z</dcterms:created>
  <dcterms:modified xsi:type="dcterms:W3CDTF">2026-03-06T01:38:24Z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2022-10-25T00:00:00Z</vt:filetime>
  </property>
  <property fmtid="{D5CDD505-2E9C-101B-9397-08002B2CF9AE}" pid="3" name="Creator">
    <vt:lpwstr>適用於 Microsoft 365 的 Microsoft® PowerPoint®</vt:lpwstr>
  </property>
  <property fmtid="{D5CDD505-2E9C-101B-9397-08002B2CF9AE}" pid="4" name="LastSaved">
    <vt:filetime>2022-10-27T00:00:00Z</vt:filetime>
  </property>
  <property fmtid="{D5CDD505-2E9C-101B-9397-08002B2CF9AE}" pid="5" name="Producer">
    <vt:lpwstr>適用於 Microsoft 365 的 Microsoft® PowerPoint®</vt:lpwstr>
  </property>
</Properties>
</file>